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mp3" ContentType="audio/m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69" r:id="rId3"/>
    <p:sldId id="311" r:id="rId4"/>
    <p:sldId id="266" r:id="rId5"/>
    <p:sldId id="309" r:id="rId6"/>
    <p:sldId id="302" r:id="rId7"/>
    <p:sldId id="310" r:id="rId8"/>
    <p:sldId id="308" r:id="rId9"/>
    <p:sldId id="303" r:id="rId10"/>
    <p:sldId id="304" r:id="rId11"/>
    <p:sldId id="305" r:id="rId12"/>
    <p:sldId id="306" r:id="rId13"/>
    <p:sldId id="307" r:id="rId14"/>
    <p:sldId id="314" r:id="rId15"/>
    <p:sldId id="293" r:id="rId16"/>
    <p:sldId id="294" r:id="rId17"/>
    <p:sldId id="295" r:id="rId18"/>
    <p:sldId id="298" r:id="rId19"/>
    <p:sldId id="299" r:id="rId20"/>
    <p:sldId id="313" r:id="rId21"/>
    <p:sldId id="300" r:id="rId22"/>
    <p:sldId id="301" r:id="rId23"/>
    <p:sldId id="312" r:id="rId24"/>
    <p:sldId id="297" r:id="rId25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7011"/>
    <a:srgbClr val="00CC00"/>
    <a:srgbClr val="CC0000"/>
    <a:srgbClr val="49031C"/>
    <a:srgbClr val="1C1C1C"/>
    <a:srgbClr val="13100B"/>
    <a:srgbClr val="FF0000"/>
    <a:srgbClr val="8E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99" autoAdjust="0"/>
    <p:restoredTop sz="94662" autoAdjust="0"/>
  </p:normalViewPr>
  <p:slideViewPr>
    <p:cSldViewPr>
      <p:cViewPr varScale="1">
        <p:scale>
          <a:sx n="110" d="100"/>
          <a:sy n="110" d="100"/>
        </p:scale>
        <p:origin x="-184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401DBFC6-4A12-4D03-BA7B-9A6AAC4B6E9A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BCD95544-4D64-4722-929C-AA1369D4759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D95544-4D64-4722-929C-AA1369D47595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99AD-DACF-4C8C-A69C-0002CEEBB812}" type="datetimeFigureOut">
              <a:rPr lang="ru-RU" smtClean="0"/>
              <a:pPr/>
              <a:t>20.03.2019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1754-A029-42D3-838C-B8975E19CE6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glitter dir="d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99AD-DACF-4C8C-A69C-0002CEEBB812}" type="datetimeFigureOut">
              <a:rPr lang="ru-RU" smtClean="0"/>
              <a:pPr/>
              <a:t>20.03.2019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1754-A029-42D3-838C-B8975E19CE6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glitter dir="d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99AD-DACF-4C8C-A69C-0002CEEBB812}" type="datetimeFigureOut">
              <a:rPr lang="ru-RU" smtClean="0"/>
              <a:pPr/>
              <a:t>20.03.2019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1754-A029-42D3-838C-B8975E19CE6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glitter dir="d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99AD-DACF-4C8C-A69C-0002CEEBB812}" type="datetimeFigureOut">
              <a:rPr lang="ru-RU" smtClean="0"/>
              <a:pPr/>
              <a:t>20.03.2019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1754-A029-42D3-838C-B8975E19CE6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glitter dir="d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99AD-DACF-4C8C-A69C-0002CEEBB812}" type="datetimeFigureOut">
              <a:rPr lang="ru-RU" smtClean="0"/>
              <a:pPr/>
              <a:t>20.03.2019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1754-A029-42D3-838C-B8975E19CE6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glitter dir="d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99AD-DACF-4C8C-A69C-0002CEEBB812}" type="datetimeFigureOut">
              <a:rPr lang="ru-RU" smtClean="0"/>
              <a:pPr/>
              <a:t>20.03.2019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1754-A029-42D3-838C-B8975E19CE6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glitter dir="d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99AD-DACF-4C8C-A69C-0002CEEBB812}" type="datetimeFigureOut">
              <a:rPr lang="ru-RU" smtClean="0"/>
              <a:pPr/>
              <a:t>20.03.2019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1754-A029-42D3-838C-B8975E19CE6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glitter dir="d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99AD-DACF-4C8C-A69C-0002CEEBB812}" type="datetimeFigureOut">
              <a:rPr lang="ru-RU" smtClean="0"/>
              <a:pPr/>
              <a:t>20.03.2019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1754-A029-42D3-838C-B8975E19CE6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glitter dir="d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99AD-DACF-4C8C-A69C-0002CEEBB812}" type="datetimeFigureOut">
              <a:rPr lang="ru-RU" smtClean="0"/>
              <a:pPr/>
              <a:t>20.03.2019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1754-A029-42D3-838C-B8975E19CE6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glitter dir="d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99AD-DACF-4C8C-A69C-0002CEEBB812}" type="datetimeFigureOut">
              <a:rPr lang="ru-RU" smtClean="0"/>
              <a:pPr/>
              <a:t>20.03.2019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1754-A029-42D3-838C-B8975E19CE6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glitter dir="d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99AD-DACF-4C8C-A69C-0002CEEBB812}" type="datetimeFigureOut">
              <a:rPr lang="ru-RU" smtClean="0"/>
              <a:pPr/>
              <a:t>20.03.2019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1754-A029-42D3-838C-B8975E19CE6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glitter dir="d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84000"/>
            <a:lum/>
          </a:blip>
          <a:srcRect/>
          <a:stretch>
            <a:fillRect t="-44000" b="-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0699AD-DACF-4C8C-A69C-0002CEEBB812}" type="datetimeFigureOut">
              <a:rPr lang="ru-RU" smtClean="0"/>
              <a:pPr/>
              <a:t>20.03.2019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BB1754-A029-42D3-838C-B8975E19CE6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2000">
        <p14:glitter dir="d"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1.mp3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19672" y="404664"/>
            <a:ext cx="7038884" cy="3888432"/>
          </a:xfrm>
          <a:noFill/>
          <a:effectLst/>
        </p:spPr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r>
              <a:rPr lang="ru-RU" altLang="ru-RU" sz="4800" b="1" i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Monotype Corsiva" pitchFamily="66" charset="0"/>
              </a:rPr>
              <a:t>Проектная работа на тему:                                     </a:t>
            </a:r>
            <a:br>
              <a:rPr lang="ru-RU" altLang="ru-RU" sz="4800" b="1" i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Monotype Corsiva" pitchFamily="66" charset="0"/>
              </a:rPr>
            </a:br>
            <a:r>
              <a:rPr lang="ru-RU" altLang="ru-RU" sz="4800" b="1" i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Monotype Corsiva" pitchFamily="66" charset="0"/>
              </a:rPr>
              <a:t/>
            </a:r>
            <a:br>
              <a:rPr lang="ru-RU" altLang="ru-RU" sz="4800" b="1" i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Monotype Corsiva" pitchFamily="66" charset="0"/>
              </a:rPr>
            </a:br>
            <a:r>
              <a:rPr lang="ru-RU" altLang="ru-RU" sz="8000" b="1" i="1" dirty="0" smtClean="0">
                <a:solidFill>
                  <a:srgbClr val="CC0000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Comic Sans MS" pitchFamily="66" charset="0"/>
              </a:rPr>
              <a:t>«Память»</a:t>
            </a:r>
            <a:endParaRPr lang="ru-RU" sz="4800" dirty="0">
              <a:solidFill>
                <a:srgbClr val="CC0000"/>
              </a:solidFill>
              <a:effectLst>
                <a:reflection blurRad="6350" stA="50000" endA="300" endPos="50000" dist="60007" dir="5400000" sy="-100000" algn="bl" rotWithShape="0"/>
              </a:effectLst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1441" y="3717032"/>
            <a:ext cx="8368991" cy="3036540"/>
          </a:xfrm>
          <a:noFill/>
          <a:ln>
            <a:noFill/>
          </a:ln>
        </p:spPr>
        <p:txBody>
          <a:bodyPr/>
          <a:lstStyle/>
          <a:p>
            <a:pPr algn="r"/>
            <a:endParaRPr lang="ru-RU" altLang="ru-RU" b="1" i="1" dirty="0" smtClean="0"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Monotype Corsiva" pitchFamily="66" charset="0"/>
            </a:endParaRPr>
          </a:p>
          <a:p>
            <a:pPr algn="r"/>
            <a:endParaRPr lang="ru-RU" altLang="ru-RU" b="1" i="1" dirty="0" smtClean="0"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Monotype Corsiva" pitchFamily="66" charset="0"/>
            </a:endParaRPr>
          </a:p>
          <a:p>
            <a:r>
              <a:rPr lang="ru-RU" altLang="ru-RU" b="1" i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onotype Corsiva" pitchFamily="66" charset="0"/>
              </a:rPr>
              <a:t>МБОУ </a:t>
            </a:r>
            <a:r>
              <a:rPr lang="ru-RU" altLang="ru-RU" b="1" i="1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onotype Corsiva" pitchFamily="66" charset="0"/>
              </a:rPr>
              <a:t>«СОШ №1 с. Чечен-Аул»</a:t>
            </a:r>
          </a:p>
          <a:p>
            <a:r>
              <a:rPr lang="ru-RU" altLang="ru-RU" b="1" i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onotype Corsiva" pitchFamily="66" charset="0"/>
              </a:rPr>
              <a:t>Руководитель: </a:t>
            </a:r>
            <a:r>
              <a:rPr lang="ru-RU" altLang="ru-RU" b="1" i="1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onotype Corsiva" pitchFamily="66" charset="0"/>
              </a:rPr>
              <a:t>Сатуева А.Б.</a:t>
            </a:r>
          </a:p>
          <a:p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2771800" y="4365104"/>
            <a:ext cx="35283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400" dirty="0"/>
          </a:p>
        </p:txBody>
      </p:sp>
      <p:pic>
        <p:nvPicPr>
          <p:cNvPr id="5" name="идеальная_мелодия)))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07504" y="62484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ripple dir="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 showWhenStopped="0">
                <p:cTn id="25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548681"/>
            <a:ext cx="79208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3600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Систематизация группами набранного 				материала</a:t>
            </a:r>
            <a:r>
              <a:rPr lang="ru-RU" altLang="ru-RU" sz="2000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.</a:t>
            </a:r>
          </a:p>
        </p:txBody>
      </p:sp>
      <p:pic>
        <p:nvPicPr>
          <p:cNvPr id="3" name="Picture 4" descr="C:\Users\кабинет\Desktop\фото\2014-04-03 16.04.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924944"/>
            <a:ext cx="4325937" cy="32448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Picture 5" descr="C:\Users\кабинет\Desktop\фото\2014-04-03 16.05.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44742" y="1556792"/>
            <a:ext cx="4993705" cy="38884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9386725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glitter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кабинет\Desktop\фото\2014-04-03 16.08.22.jpg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323528" y="3284984"/>
            <a:ext cx="4465638" cy="33480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" name="Picture 4" descr="C:\Users\кабинет\Desktop\фото\2014-04-03 17.10.39.jpg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5220072" y="1340768"/>
            <a:ext cx="3423145" cy="4032448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4" name="Прямоугольник 3"/>
          <p:cNvSpPr/>
          <p:nvPr/>
        </p:nvSpPr>
        <p:spPr>
          <a:xfrm>
            <a:off x="539552" y="260648"/>
            <a:ext cx="417646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На фронте и в глубоком тылу,</a:t>
            </a:r>
            <a:br>
              <a:rPr lang="ru-RU" sz="2400" b="1" i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</a:br>
            <a:r>
              <a:rPr lang="ru-RU" sz="2400" b="1" i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Ковал Победу весь народ.</a:t>
            </a:r>
            <a:br>
              <a:rPr lang="ru-RU" sz="2400" b="1" i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</a:br>
            <a:r>
              <a:rPr lang="ru-RU" sz="2400" b="1" i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Не все вернулись с поля брани,</a:t>
            </a:r>
            <a:br>
              <a:rPr lang="ru-RU" sz="2400" b="1" i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</a:br>
            <a:r>
              <a:rPr lang="ru-RU" sz="2400" b="1" i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Их подвиг в памяти живёт.</a:t>
            </a:r>
          </a:p>
          <a:p>
            <a:r>
              <a:rPr lang="ru-RU" sz="2400" b="1" i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Уходят в вечность ветераны</a:t>
            </a:r>
            <a:br>
              <a:rPr lang="ru-RU" sz="2400" b="1" i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</a:br>
            <a:r>
              <a:rPr lang="ru-RU" sz="2400" b="1" i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Но сохраним мы навсегда.</a:t>
            </a:r>
            <a:br>
              <a:rPr lang="ru-RU" sz="2400" b="1" i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</a:br>
            <a:r>
              <a:rPr lang="ru-RU" sz="2400" b="1" i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Бессмертный ваш Великий подвиг</a:t>
            </a:r>
            <a:br>
              <a:rPr lang="ru-RU" sz="2400" b="1" i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</a:br>
            <a:r>
              <a:rPr lang="ru-RU" sz="2400" b="1" i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И не забудем никогда</a:t>
            </a:r>
            <a:endParaRPr lang="ru-RU" sz="2400" b="1" i="1" dirty="0"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86725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glitter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27584" y="260648"/>
            <a:ext cx="71287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800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 </a:t>
            </a:r>
            <a:r>
              <a:rPr lang="ru-RU" altLang="ru-RU" sz="3600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Мероприятие«Наши –односельчане-ветераны»</a:t>
            </a:r>
            <a:endParaRPr lang="ru-RU" sz="2800" b="1" dirty="0"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14" name="Picture 5" descr="H:\Сатуева А.Б. Афганистан\20140312_173307.jpg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251520" y="1556792"/>
            <a:ext cx="3600400" cy="27852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" name="Picture 6" descr="H:\Сатуева А.Б. Афганистан\20140312_172306.jpg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3923928" y="3570045"/>
            <a:ext cx="4932040" cy="29999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3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5328435">
            <a:off x="6832081" y="339543"/>
            <a:ext cx="2623778" cy="16417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320596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glitter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4919837">
            <a:off x="6733141" y="179912"/>
            <a:ext cx="2667259" cy="1668987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043608" y="260648"/>
            <a:ext cx="6192688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Баннер для класса- </a:t>
            </a:r>
          </a:p>
          <a:p>
            <a:pPr algn="ctr"/>
            <a:r>
              <a:rPr lang="ru-RU" altLang="ru-RU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«Память»</a:t>
            </a:r>
          </a:p>
        </p:txBody>
      </p:sp>
      <p:pic>
        <p:nvPicPr>
          <p:cNvPr id="8" name="Picture 3" descr="D:\школа\мои дети\1.jpg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539552" y="1628800"/>
            <a:ext cx="3384550" cy="3348037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/>
        </p:spPr>
      </p:pic>
      <p:pic>
        <p:nvPicPr>
          <p:cNvPr id="9" name="Picture 4" descr="C:\Users\кабинет\Desktop\фото\2014-04-03 17.16.16.jpg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4499992" y="2780928"/>
            <a:ext cx="4362450" cy="327025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/>
        </p:spPr>
      </p:pic>
    </p:spTree>
    <p:extLst>
      <p:ext uri="{BB962C8B-B14F-4D97-AF65-F5344CB8AC3E}">
        <p14:creationId xmlns:p14="http://schemas.microsoft.com/office/powerpoint/2010/main" xmlns="" val="4159322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glitter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gowwJhmEjw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2810953" cy="352839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203848" y="332656"/>
            <a:ext cx="5688632" cy="7171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 </a:t>
            </a:r>
            <a:r>
              <a:rPr lang="ru-RU" sz="2000" b="1" i="1" dirty="0" err="1" smtClean="0"/>
              <a:t>Ваха</a:t>
            </a:r>
            <a:r>
              <a:rPr lang="ru-RU" sz="2000" b="1" i="1" dirty="0" smtClean="0"/>
              <a:t> </a:t>
            </a:r>
            <a:r>
              <a:rPr lang="ru-RU" sz="2000" b="1" i="1" dirty="0" err="1" smtClean="0"/>
              <a:t>Алиев-врагСталина</a:t>
            </a:r>
            <a:endParaRPr lang="ru-RU" sz="3200" b="1" i="1" dirty="0" smtClean="0"/>
          </a:p>
          <a:p>
            <a:r>
              <a:rPr lang="ru-RU" sz="1600" i="1" dirty="0" err="1" smtClean="0"/>
              <a:t>Ваха</a:t>
            </a:r>
            <a:r>
              <a:rPr lang="ru-RU" sz="1600" i="1" dirty="0" smtClean="0"/>
              <a:t> </a:t>
            </a:r>
            <a:r>
              <a:rPr lang="ru-RU" sz="1600" i="1" dirty="0" smtClean="0"/>
              <a:t>Алиев - личный враг Сталина. Чеченец. </a:t>
            </a:r>
            <a:endParaRPr lang="ru-RU" sz="1600" i="1" dirty="0" smtClean="0"/>
          </a:p>
          <a:p>
            <a:r>
              <a:rPr lang="ru-RU" sz="1600" i="1" dirty="0" err="1" smtClean="0"/>
              <a:t>Къонах</a:t>
            </a:r>
            <a:r>
              <a:rPr lang="ru-RU" sz="1600" i="1" dirty="0" smtClean="0"/>
              <a:t>. Настоящий сын своего народа... </a:t>
            </a:r>
            <a:endParaRPr lang="ru-RU" sz="1600" i="1" dirty="0" smtClean="0"/>
          </a:p>
          <a:p>
            <a:r>
              <a:rPr lang="ru-RU" sz="1200" i="1" dirty="0" smtClean="0"/>
              <a:t>Свой </a:t>
            </a:r>
            <a:r>
              <a:rPr lang="ru-RU" sz="1200" i="1" dirty="0" smtClean="0"/>
              <a:t>боевой путь </a:t>
            </a:r>
            <a:r>
              <a:rPr lang="ru-RU" sz="1200" i="1" dirty="0" err="1" smtClean="0"/>
              <a:t>Ваха</a:t>
            </a:r>
            <a:r>
              <a:rPr lang="ru-RU" sz="1200" i="1" dirty="0" smtClean="0"/>
              <a:t> Алиев начал четырнадцатилетним подростком на Кавказском фронте под началом легендарного героя Великой Отечественной войны </a:t>
            </a:r>
            <a:r>
              <a:rPr lang="ru-RU" sz="1200" i="1" dirty="0" err="1" smtClean="0"/>
              <a:t>Мовлида</a:t>
            </a:r>
            <a:r>
              <a:rPr lang="ru-RU" sz="1200" i="1" dirty="0" smtClean="0"/>
              <a:t> </a:t>
            </a:r>
            <a:r>
              <a:rPr lang="ru-RU" sz="1200" i="1" dirty="0" err="1" smtClean="0"/>
              <a:t>Висаитова</a:t>
            </a:r>
            <a:r>
              <a:rPr lang="ru-RU" sz="1200" i="1" dirty="0" smtClean="0"/>
              <a:t>. Бойцы называли его «сыном эскадрона». Его военная дорога пролегла через Украину, Белоруссию, Прибалтику, через Сталинградскую битву, битву на Курской дуге. В 17 лет </a:t>
            </a:r>
            <a:r>
              <a:rPr lang="ru-RU" sz="1200" i="1" dirty="0" err="1" smtClean="0"/>
              <a:t>Ваху</a:t>
            </a:r>
            <a:r>
              <a:rPr lang="ru-RU" sz="1200" i="1" dirty="0" smtClean="0"/>
              <a:t> Алиева не раз представляли к государственной награде за мужество. </a:t>
            </a:r>
            <a:br>
              <a:rPr lang="ru-RU" sz="1200" i="1" dirty="0" smtClean="0"/>
            </a:br>
            <a:r>
              <a:rPr lang="ru-RU" sz="1200" i="1" dirty="0" err="1" smtClean="0"/>
              <a:t>Ваха</a:t>
            </a:r>
            <a:r>
              <a:rPr lang="ru-RU" sz="1200" i="1" dirty="0" smtClean="0"/>
              <a:t> Алиев писал письмо Сталину, выплеснув свою обиду словами, которые многие боялись произнести даже про себя. Под утро письмо было готово. Письмо, чуть было не стоившее ему жизни. Адрес написал коротко: «Москва. Сталину». О своем письме он никому не сказал. Даже самому близкому боевому товарищу... </a:t>
            </a:r>
            <a:endParaRPr lang="ru-RU" sz="1200" i="1" dirty="0" smtClean="0"/>
          </a:p>
          <a:p>
            <a:r>
              <a:rPr lang="ru-RU" sz="1200" i="1" dirty="0" smtClean="0"/>
              <a:t>Ответ </a:t>
            </a:r>
            <a:r>
              <a:rPr lang="ru-RU" sz="1200" i="1" dirty="0" smtClean="0"/>
              <a:t>не заставил себя </a:t>
            </a:r>
            <a:r>
              <a:rPr lang="ru-RU" sz="1200" i="1" dirty="0" smtClean="0"/>
              <a:t>долг ждать</a:t>
            </a:r>
            <a:r>
              <a:rPr lang="ru-RU" sz="1200" i="1" dirty="0" smtClean="0"/>
              <a:t>. </a:t>
            </a:r>
            <a:endParaRPr lang="ru-RU" sz="1200" i="1" dirty="0" smtClean="0"/>
          </a:p>
          <a:p>
            <a:r>
              <a:rPr lang="ru-RU" sz="1200" i="1" dirty="0" smtClean="0"/>
              <a:t>Он был безжалостным коротким:«</a:t>
            </a:r>
            <a:r>
              <a:rPr lang="ru-RU" sz="1200" i="1" dirty="0" smtClean="0"/>
              <a:t>Расстрелять</a:t>
            </a:r>
            <a:r>
              <a:rPr lang="ru-RU" sz="1600" i="1" dirty="0" smtClean="0"/>
              <a:t>…».</a:t>
            </a:r>
            <a:r>
              <a:rPr lang="ru-RU" sz="4400" i="1" dirty="0" smtClean="0"/>
              <a:t> </a:t>
            </a:r>
            <a:endParaRPr lang="ru-RU" sz="4400" i="1" dirty="0" smtClean="0"/>
          </a:p>
          <a:p>
            <a:r>
              <a:rPr lang="ru-RU" sz="1200" i="1" dirty="0" smtClean="0"/>
              <a:t>К счастью</a:t>
            </a:r>
            <a:r>
              <a:rPr lang="ru-RU" sz="1200" i="1" dirty="0" smtClean="0"/>
              <a:t>, не все слепо исполняют приказы подонков, хотя такое своеволие может стоить им жизни. Мы не знаем и никогда, к сожалению, не узнаем, кто взял на себя смелость ослушаться великого вождя, рискуя собственной жизнью или свободой. </a:t>
            </a:r>
            <a:r>
              <a:rPr lang="ru-RU" sz="1200" i="1" dirty="0" err="1" smtClean="0"/>
              <a:t>Ваху</a:t>
            </a:r>
            <a:r>
              <a:rPr lang="ru-RU" sz="1200" i="1" dirty="0" smtClean="0"/>
              <a:t> несколько месяцев прятали в подвалах, тайком лечили (у него было осколочное ранение). Когда подвернулся этап, отправляющийся в Сибирь, </a:t>
            </a:r>
            <a:r>
              <a:rPr lang="ru-RU" sz="1200" i="1" dirty="0" err="1" smtClean="0"/>
              <a:t>Ваху</a:t>
            </a:r>
            <a:r>
              <a:rPr lang="ru-RU" sz="1200" i="1" dirty="0" smtClean="0"/>
              <a:t> отправили вместе с этим этапом</a:t>
            </a:r>
            <a:r>
              <a:rPr lang="ru-RU" sz="1200" i="1" dirty="0" smtClean="0"/>
              <a:t>.</a:t>
            </a:r>
            <a:r>
              <a:rPr lang="ru-RU" sz="1200" i="1" dirty="0" smtClean="0"/>
              <a:t/>
            </a:r>
            <a:br>
              <a:rPr lang="ru-RU" sz="1200" i="1" dirty="0" smtClean="0"/>
            </a:br>
            <a:r>
              <a:rPr lang="ru-RU" sz="1200" i="1" dirty="0" smtClean="0"/>
              <a:t>В 1953 году смерть тирана вселила в заключенных веру в скорейшее освобождение. Действительно, многих тогда освободили. </a:t>
            </a:r>
            <a:r>
              <a:rPr lang="ru-RU" sz="1200" i="1" dirty="0" err="1" smtClean="0"/>
              <a:t>Вахе</a:t>
            </a:r>
            <a:r>
              <a:rPr lang="ru-RU" sz="1200" i="1" dirty="0" smtClean="0"/>
              <a:t> пришлось ждать желанного освобождения еще целый год. </a:t>
            </a:r>
            <a:r>
              <a:rPr lang="ru-RU" sz="1200" i="1" dirty="0" err="1" smtClean="0"/>
              <a:t>Ваху</a:t>
            </a:r>
            <a:r>
              <a:rPr lang="ru-RU" sz="1200" i="1" dirty="0" smtClean="0"/>
              <a:t> освободили. Но вернулся он не домой, не в родную Чечено-Ингушетию, а в Киргизию, где находились его родственники. До реабилитации его народа оставалось еще три года</a:t>
            </a:r>
            <a:r>
              <a:rPr lang="ru-RU" sz="1200" i="1" dirty="0" smtClean="0"/>
              <a:t>.</a:t>
            </a:r>
            <a:r>
              <a:rPr lang="ru-RU" sz="1200" i="1" dirty="0" smtClean="0"/>
              <a:t/>
            </a:r>
            <a:br>
              <a:rPr lang="ru-RU" sz="1200" i="1" dirty="0" smtClean="0"/>
            </a:br>
            <a:r>
              <a:rPr lang="ru-RU" sz="1200" i="1" dirty="0" smtClean="0"/>
              <a:t>Последствия ранения и десятилетней каторжной жизни не могли не отразиться на его здоровье, впоследствии, в 1979 году, это и стало причиной его безвременной кончины...</a:t>
            </a:r>
            <a:r>
              <a:rPr lang="ru-RU" sz="4400" dirty="0" smtClean="0"/>
              <a:t/>
            </a:r>
            <a:br>
              <a:rPr lang="ru-RU" sz="4400" dirty="0" smtClean="0"/>
            </a:b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594171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glitter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Camera\2015-02-04 16.13.5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84784"/>
            <a:ext cx="2808312" cy="37444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0000" endA="300" endPos="55000" dir="5400000" sy="-100000" algn="bl" rotWithShape="0"/>
            <a:softEdge rad="1270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3635896" y="117693"/>
            <a:ext cx="525658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Снято в Ленинграде18.03.40г. в возрасте 26 лет                                                                                            </a:t>
            </a:r>
            <a:r>
              <a:rPr lang="ru-RU" sz="2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Садаев</a:t>
            </a:r>
            <a:r>
              <a:rPr lang="ru-RU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2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Джунид</a:t>
            </a:r>
            <a:r>
              <a:rPr lang="ru-RU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 родился в 1914 г. Участник советско-финляндской войны 1939 года и Великой Отечественной войны 1941-1945 гг. Эта единственная фотография ветерана, за всю его недолгую жизнь. Её принёс  его фронтовой товарищ  из </a:t>
            </a: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села, </a:t>
            </a:r>
            <a:r>
              <a:rPr lang="ru-RU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после окончания войны.  </a:t>
            </a:r>
            <a:r>
              <a:rPr lang="ru-RU" sz="2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Джунид</a:t>
            </a:r>
            <a:r>
              <a:rPr lang="ru-RU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  был единственным сыном в семье и получив благословение матери он ушёл на фронт.</a:t>
            </a:r>
          </a:p>
          <a:p>
            <a:r>
              <a:rPr lang="ru-RU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В 1943 году   с  фронта пришла похоронка  о том, что исполняя свой воинский долг </a:t>
            </a:r>
            <a:r>
              <a:rPr lang="ru-RU" sz="2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Садаев</a:t>
            </a:r>
            <a:r>
              <a:rPr lang="ru-RU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2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Джунид</a:t>
            </a:r>
            <a:r>
              <a:rPr lang="ru-RU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 погиб как настоящий герой.</a:t>
            </a:r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xmlns="" val="18975639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glitter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Camera\2015-02-04 16.15.2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836712"/>
            <a:ext cx="3600399" cy="56040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4139952" y="980728"/>
            <a:ext cx="4608512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latin typeface="Monotype Corsiva" pitchFamily="66" charset="0"/>
              </a:rPr>
              <a:t>На фотографии единственный сын </a:t>
            </a:r>
            <a:r>
              <a:rPr lang="ru-RU" sz="2800" b="1" dirty="0" err="1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latin typeface="Monotype Corsiva" pitchFamily="66" charset="0"/>
              </a:rPr>
              <a:t>Джунида</a:t>
            </a:r>
            <a:r>
              <a:rPr lang="ru-RU" sz="2800" b="1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latin typeface="Monotype Corsiva" pitchFamily="66" charset="0"/>
              </a:rPr>
              <a:t> </a:t>
            </a:r>
            <a:r>
              <a:rPr lang="ru-RU" sz="2800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latin typeface="Monotype Corsiva" pitchFamily="66" charset="0"/>
              </a:rPr>
              <a:t>- </a:t>
            </a:r>
            <a:r>
              <a:rPr lang="ru-RU" sz="2800" b="1" dirty="0" err="1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latin typeface="Monotype Corsiva" pitchFamily="66" charset="0"/>
              </a:rPr>
              <a:t>Ахмадов</a:t>
            </a:r>
            <a:r>
              <a:rPr lang="ru-RU" sz="2800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latin typeface="Monotype Corsiva" pitchFamily="66" charset="0"/>
              </a:rPr>
              <a:t> </a:t>
            </a:r>
            <a:r>
              <a:rPr lang="ru-RU" sz="2800" b="1" dirty="0" err="1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latin typeface="Monotype Corsiva" pitchFamily="66" charset="0"/>
              </a:rPr>
              <a:t>Жалавди</a:t>
            </a:r>
            <a:r>
              <a:rPr lang="ru-RU" sz="2800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latin typeface="Monotype Corsiva" pitchFamily="66" charset="0"/>
              </a:rPr>
              <a:t>. </a:t>
            </a:r>
            <a:r>
              <a:rPr lang="ru-RU" sz="2800" b="1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latin typeface="Monotype Corsiva" pitchFamily="66" charset="0"/>
              </a:rPr>
              <a:t>Информация об отце очень скудная, поскольку </a:t>
            </a:r>
            <a:r>
              <a:rPr lang="ru-RU" sz="2800" b="1" dirty="0" err="1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latin typeface="Monotype Corsiva" pitchFamily="66" charset="0"/>
              </a:rPr>
              <a:t>Жалавди</a:t>
            </a:r>
            <a:r>
              <a:rPr lang="ru-RU" sz="2800" b="1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latin typeface="Monotype Corsiva" pitchFamily="66" charset="0"/>
              </a:rPr>
              <a:t> </a:t>
            </a:r>
            <a:r>
              <a:rPr lang="ru-RU" sz="2800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latin typeface="Monotype Corsiva" pitchFamily="66" charset="0"/>
              </a:rPr>
              <a:t>был </a:t>
            </a:r>
            <a:r>
              <a:rPr lang="ru-RU" sz="2800" b="1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latin typeface="Monotype Corsiva" pitchFamily="66" charset="0"/>
              </a:rPr>
              <a:t>слишком маленьким, когда отец навсегда ушёл на фронт.</a:t>
            </a:r>
          </a:p>
          <a:p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2320596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glitter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:\сочинения\2014-05-22 11.39.09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3096344" cy="41764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  <a:softEdge rad="1270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3635896" y="620688"/>
            <a:ext cx="525658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Темерсултанов</a:t>
            </a:r>
            <a:r>
              <a:rPr lang="ru-RU" sz="20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2000" b="1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Исак</a:t>
            </a:r>
            <a:r>
              <a:rPr lang="ru-RU" sz="20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 1912 года родился в селе </a:t>
            </a:r>
            <a:r>
              <a:rPr lang="ru-RU" sz="2000" b="1" i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Чечен-Аул</a:t>
            </a:r>
            <a:r>
              <a:rPr lang="ru-RU" sz="2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. </a:t>
            </a:r>
            <a:r>
              <a:rPr lang="ru-RU" sz="20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Призван в армию в 1939 году. Участвовал в советско-финляндской войне. В ноябре 1939 принял присягу и был зачислен в 88-ой стрелковый полк. В состав 88-го стрелкового </a:t>
            </a:r>
            <a:r>
              <a:rPr lang="ru-RU" sz="2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полка, </a:t>
            </a:r>
            <a:r>
              <a:rPr lang="ru-RU" sz="20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с июля 1941 года участвовал в  Великой Отечественной </a:t>
            </a:r>
            <a:r>
              <a:rPr lang="ru-RU" sz="2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войне,  в 1942 </a:t>
            </a:r>
            <a:r>
              <a:rPr lang="ru-RU" sz="20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году  госпитализирован  в городе Кандалакша по ранению.</a:t>
            </a:r>
          </a:p>
          <a:p>
            <a:r>
              <a:rPr lang="ru-RU" sz="20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18-го сентября </a:t>
            </a:r>
            <a:r>
              <a:rPr lang="ru-RU" sz="2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1942г. </a:t>
            </a:r>
            <a:r>
              <a:rPr lang="ru-RU" sz="20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по 27 декабря 1942 </a:t>
            </a:r>
            <a:r>
              <a:rPr lang="ru-RU" sz="2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г. </a:t>
            </a:r>
            <a:r>
              <a:rPr lang="ru-RU" sz="20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был уволен по ранению в </a:t>
            </a:r>
            <a:r>
              <a:rPr lang="ru-RU" sz="2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запас, </a:t>
            </a:r>
            <a:r>
              <a:rPr lang="ru-RU" sz="20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был тяжело ранен в правую руку и в правую ногу.</a:t>
            </a:r>
          </a:p>
          <a:p>
            <a:r>
              <a:rPr lang="ru-RU" sz="20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В декабре 1943 г после выздоровления возвратился в армию, но был комиссован  в связи с ранением. Был неоднократно награжден орденами.</a:t>
            </a:r>
          </a:p>
        </p:txBody>
      </p:sp>
      <p:pic>
        <p:nvPicPr>
          <p:cNvPr id="4" name="Picture 2" descr="C:\Users\Джахар\Desktop\1304675595_zhwa6jvfrbkyxdh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52536" y="4509120"/>
            <a:ext cx="3757133" cy="234888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403421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glitter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Users\Кабинет 9\Desktop\снимок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830874"/>
            <a:ext cx="4079819" cy="3212976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</p:spPr>
      </p:pic>
      <p:pic>
        <p:nvPicPr>
          <p:cNvPr id="3" name="Рисунок 2" descr="G:\DCIM\Camera\2015-02-05 14.07.2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624"/>
            <a:ext cx="2304256" cy="32403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accent1"/>
            </a:solidFill>
          </a:ln>
          <a:effectLst>
            <a:reflection blurRad="12700" stA="38000" endPos="28000" dist="5000" dir="5400000" sy="-100000" algn="bl" rotWithShape="0"/>
            <a:softEdge rad="1270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333258" y="55843"/>
            <a:ext cx="686299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err="1">
                <a:latin typeface="Monotype Corsiva" pitchFamily="66" charset="0"/>
              </a:rPr>
              <a:t>Асхабов</a:t>
            </a:r>
            <a:r>
              <a:rPr lang="ru-RU" sz="2000" b="1" i="1" dirty="0">
                <a:latin typeface="Monotype Corsiva" pitchFamily="66" charset="0"/>
              </a:rPr>
              <a:t> Абдулла родился 1912 году в селе </a:t>
            </a:r>
            <a:r>
              <a:rPr lang="ru-RU" sz="2000" b="1" i="1" dirty="0" err="1" smtClean="0">
                <a:latin typeface="Monotype Corsiva" pitchFamily="66" charset="0"/>
              </a:rPr>
              <a:t>Чечен-Аул</a:t>
            </a:r>
            <a:r>
              <a:rPr lang="ru-RU" sz="2000" b="1" i="1" dirty="0">
                <a:latin typeface="Monotype Corsiva" pitchFamily="66" charset="0"/>
              </a:rPr>
              <a:t>. Призван в армию 1939 году в </a:t>
            </a:r>
            <a:r>
              <a:rPr lang="ru-RU" sz="2000" b="1" i="1" dirty="0" smtClean="0">
                <a:latin typeface="Monotype Corsiva" pitchFamily="66" charset="0"/>
              </a:rPr>
              <a:t>город Новочеркасск </a:t>
            </a:r>
            <a:r>
              <a:rPr lang="ru-RU" sz="2000" b="1" i="1" dirty="0">
                <a:latin typeface="Monotype Corsiva" pitchFamily="66" charset="0"/>
              </a:rPr>
              <a:t>как началась война участвовал в войне под </a:t>
            </a:r>
            <a:r>
              <a:rPr lang="ru-RU" sz="2000" b="1" i="1" dirty="0" smtClean="0">
                <a:latin typeface="Monotype Corsiva" pitchFamily="66" charset="0"/>
              </a:rPr>
              <a:t>Смоленским направлением. </a:t>
            </a:r>
            <a:r>
              <a:rPr lang="ru-RU" sz="2000" b="1" i="1" dirty="0">
                <a:latin typeface="Monotype Corsiva" pitchFamily="66" charset="0"/>
              </a:rPr>
              <a:t>Участвовал в боях за </a:t>
            </a:r>
            <a:r>
              <a:rPr lang="ru-RU" sz="2000" b="1" i="1" dirty="0" smtClean="0">
                <a:latin typeface="Monotype Corsiva" pitchFamily="66" charset="0"/>
              </a:rPr>
              <a:t>город Кондрово Калужской области,  </a:t>
            </a:r>
            <a:r>
              <a:rPr lang="ru-RU" sz="2000" b="1" i="1" dirty="0">
                <a:latin typeface="Monotype Corsiva" pitchFamily="66" charset="0"/>
              </a:rPr>
              <a:t>он был </a:t>
            </a:r>
            <a:r>
              <a:rPr lang="ru-RU" sz="2000" b="1" i="1" dirty="0" smtClean="0">
                <a:latin typeface="Monotype Corsiva" pitchFamily="66" charset="0"/>
              </a:rPr>
              <a:t>призван в </a:t>
            </a:r>
            <a:r>
              <a:rPr lang="ru-RU" sz="2000" b="1" i="1" dirty="0">
                <a:latin typeface="Monotype Corsiva" pitchFamily="66" charset="0"/>
              </a:rPr>
              <a:t>875 стрелковый полк. В 1942 году, в </a:t>
            </a:r>
            <a:r>
              <a:rPr lang="ru-RU" sz="2000" b="1" i="1" dirty="0" smtClean="0">
                <a:latin typeface="Monotype Corsiva" pitchFamily="66" charset="0"/>
              </a:rPr>
              <a:t>марте </a:t>
            </a:r>
            <a:r>
              <a:rPr lang="ru-RU" sz="2000" b="1" i="1" dirty="0">
                <a:latin typeface="Monotype Corsiva" pitchFamily="66" charset="0"/>
              </a:rPr>
              <a:t>был тяжело ранен. </a:t>
            </a:r>
          </a:p>
          <a:p>
            <a:r>
              <a:rPr lang="ru-RU" sz="2000" b="1" i="1" dirty="0">
                <a:latin typeface="Monotype Corsiva" pitchFamily="66" charset="0"/>
              </a:rPr>
              <a:t>1942 году получил пулевое ранение лица с переломом нижней челюсти. Первое награждение </a:t>
            </a:r>
            <a:r>
              <a:rPr lang="ru-RU" sz="2000" b="1" i="1" dirty="0" smtClean="0">
                <a:latin typeface="Monotype Corsiva" pitchFamily="66" charset="0"/>
              </a:rPr>
              <a:t>было </a:t>
            </a:r>
            <a:r>
              <a:rPr lang="ru-RU" sz="2000" b="1" i="1" dirty="0">
                <a:latin typeface="Monotype Corsiva" pitchFamily="66" charset="0"/>
              </a:rPr>
              <a:t>на Днепровском канале, а второе </a:t>
            </a:r>
            <a:r>
              <a:rPr lang="ru-RU" sz="2000" b="1" i="1" dirty="0" smtClean="0">
                <a:latin typeface="Monotype Corsiva" pitchFamily="66" charset="0"/>
              </a:rPr>
              <a:t>получено </a:t>
            </a:r>
            <a:r>
              <a:rPr lang="ru-RU" sz="2000" b="1" i="1" dirty="0">
                <a:latin typeface="Monotype Corsiva" pitchFamily="66" charset="0"/>
              </a:rPr>
              <a:t>за пленение 40-ка </a:t>
            </a:r>
            <a:r>
              <a:rPr lang="ru-RU" sz="2000" b="1" i="1" dirty="0" smtClean="0">
                <a:latin typeface="Monotype Corsiva" pitchFamily="66" charset="0"/>
              </a:rPr>
              <a:t>немцев </a:t>
            </a:r>
            <a:r>
              <a:rPr lang="ru-RU" sz="2000" b="1" i="1" dirty="0">
                <a:latin typeface="Monotype Corsiva" pitchFamily="66" charset="0"/>
              </a:rPr>
              <a:t>и полков. При наступлении был ранен и награды так и не получил. </a:t>
            </a:r>
            <a:r>
              <a:rPr lang="ru-RU" sz="2000" b="1" i="1" dirty="0" smtClean="0">
                <a:latin typeface="Monotype Corsiva" pitchFamily="66" charset="0"/>
              </a:rPr>
              <a:t>Послевоенное </a:t>
            </a:r>
            <a:r>
              <a:rPr lang="ru-RU" sz="2000" b="1" i="1" dirty="0">
                <a:latin typeface="Monotype Corsiva" pitchFamily="66" charset="0"/>
              </a:rPr>
              <a:t>время работал трактористом </a:t>
            </a:r>
            <a:r>
              <a:rPr lang="ru-RU" sz="2000" b="1" i="1" dirty="0" smtClean="0">
                <a:latin typeface="Monotype Corsiva" pitchFamily="66" charset="0"/>
              </a:rPr>
              <a:t>и </a:t>
            </a:r>
            <a:r>
              <a:rPr lang="ru-RU" sz="2000" b="1" i="1" dirty="0">
                <a:latin typeface="Monotype Corsiva" pitchFamily="66" charset="0"/>
              </a:rPr>
              <a:t>умер </a:t>
            </a:r>
            <a:r>
              <a:rPr lang="ru-RU" sz="2000" b="1" i="1" dirty="0" smtClean="0">
                <a:latin typeface="Monotype Corsiva" pitchFamily="66" charset="0"/>
              </a:rPr>
              <a:t> </a:t>
            </a:r>
            <a:r>
              <a:rPr lang="ru-RU" sz="2000" b="1" i="1" dirty="0">
                <a:latin typeface="Monotype Corsiva" pitchFamily="66" charset="0"/>
              </a:rPr>
              <a:t>2007 году.</a:t>
            </a:r>
          </a:p>
          <a:p>
            <a:endParaRPr lang="ru-RU" sz="2000" b="1" i="1" dirty="0"/>
          </a:p>
        </p:txBody>
      </p:sp>
      <p:pic>
        <p:nvPicPr>
          <p:cNvPr id="6" name="Рисунок 5" descr="D:\Users\Кабинет 9\Desktop\Снимок 2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086256">
            <a:off x="18057" y="3998864"/>
            <a:ext cx="3035280" cy="289482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xmlns="" val="2381080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glitter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:\DCIM\Camera\2015-02-05 14.07.0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091180" cy="41224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  <a:softEdge rad="1270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904668" y="-197724"/>
            <a:ext cx="62393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 smtClean="0"/>
          </a:p>
          <a:p>
            <a:r>
              <a:rPr lang="ru-RU" sz="2800" b="1" dirty="0" err="1" smtClean="0">
                <a:latin typeface="Monotype Corsiva" pitchFamily="66" charset="0"/>
              </a:rPr>
              <a:t>Бероев</a:t>
            </a:r>
            <a:r>
              <a:rPr lang="ru-RU" sz="2800" b="1" dirty="0" smtClean="0">
                <a:latin typeface="Monotype Corsiva" pitchFamily="66" charset="0"/>
              </a:rPr>
              <a:t> </a:t>
            </a:r>
            <a:r>
              <a:rPr lang="ru-RU" sz="2800" b="1" dirty="0">
                <a:latin typeface="Monotype Corsiva" pitchFamily="66" charset="0"/>
              </a:rPr>
              <a:t>Алаудин Томаевич 1918-1990Г</a:t>
            </a:r>
            <a:r>
              <a:rPr lang="ru-RU" sz="2800" b="1" dirty="0" smtClean="0">
                <a:latin typeface="Monotype Corsiva" pitchFamily="66" charset="0"/>
              </a:rPr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86154" y="738282"/>
            <a:ext cx="53823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На службу в Советскую Армию, меня призвали весной 5 мая 1938 года, с Октябрьского района г. Грозного. Попал я, в общевойсковую пехоту в г. Архангельск. На сборах нас распределили по специальностям. Меня и еще 40 человек отобрали, как водителей и отправили в </a:t>
            </a:r>
          </a:p>
          <a:p>
            <a:r>
              <a:rPr lang="ru-RU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 </a:t>
            </a:r>
            <a:r>
              <a:rPr lang="ru-RU" b="1" i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ЛенинградскИЙ</a:t>
            </a:r>
            <a:r>
              <a:rPr lang="ru-RU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 округ. </a:t>
            </a:r>
            <a:r>
              <a:rPr lang="ru-RU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Там я служил до ноября 1939 </a:t>
            </a:r>
            <a:r>
              <a:rPr lang="ru-RU" b="1" i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года.а</a:t>
            </a:r>
            <a:r>
              <a:rPr lang="ru-RU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 дальше за плечами и </a:t>
            </a:r>
            <a:r>
              <a:rPr lang="ru-RU" b="1" i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русско-финляндкая</a:t>
            </a:r>
            <a:r>
              <a:rPr lang="ru-RU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 </a:t>
            </a:r>
            <a:r>
              <a:rPr lang="ru-RU" b="1" i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и</a:t>
            </a:r>
            <a:r>
              <a:rPr lang="ru-RU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 Великая Отечественная и японская войны.</a:t>
            </a:r>
            <a:endParaRPr lang="ru-RU" b="1" i="1" dirty="0">
              <a:solidFill>
                <a:schemeClr val="tx1">
                  <a:lumMod val="85000"/>
                  <a:lumOff val="1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347864" y="3284984"/>
            <a:ext cx="5663952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6 Августа 1947 года приехал в </a:t>
            </a:r>
            <a:r>
              <a:rPr lang="ru-RU" b="1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Грозный,нет</a:t>
            </a:r>
            <a:r>
              <a:rPr lang="ru-RU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 </a:t>
            </a:r>
            <a:r>
              <a:rPr lang="ru-RU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никого ни </a:t>
            </a:r>
            <a:r>
              <a:rPr lang="ru-RU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ч</a:t>
            </a:r>
            <a:r>
              <a:rPr lang="ru-RU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еченцев ни </a:t>
            </a:r>
            <a:r>
              <a:rPr lang="ru-RU" b="1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и</a:t>
            </a:r>
            <a:r>
              <a:rPr lang="ru-RU" b="1" i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нгушей.Да</a:t>
            </a:r>
            <a:r>
              <a:rPr lang="ru-RU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... </a:t>
            </a:r>
            <a:r>
              <a:rPr lang="ru-RU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думаю, что </a:t>
            </a:r>
            <a:r>
              <a:rPr lang="ru-RU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это за жизнь </a:t>
            </a:r>
            <a:r>
              <a:rPr lang="ru-RU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такая? Девять </a:t>
            </a:r>
            <a:r>
              <a:rPr lang="ru-RU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долгих лет </a:t>
            </a:r>
            <a:r>
              <a:rPr lang="ru-RU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воевал, прошёл </a:t>
            </a:r>
            <a:r>
              <a:rPr lang="ru-RU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три </a:t>
            </a:r>
            <a:r>
              <a:rPr lang="ru-RU" b="1" i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войны,бесприкословно</a:t>
            </a:r>
            <a:r>
              <a:rPr lang="ru-RU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 </a:t>
            </a:r>
            <a:r>
              <a:rPr lang="ru-RU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выполнял все приказы </a:t>
            </a:r>
            <a:r>
              <a:rPr lang="ru-RU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командования, служил </a:t>
            </a:r>
            <a:r>
              <a:rPr lang="ru-RU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и проливал кровь за Родину, и за эту </a:t>
            </a:r>
            <a:r>
              <a:rPr lang="ru-RU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власть, а </a:t>
            </a:r>
            <a:r>
              <a:rPr lang="ru-RU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она...Долго не задерживаясь я поехал в Казахстан,туда,где мой народ.</a:t>
            </a:r>
          </a:p>
          <a:p>
            <a:r>
              <a:rPr lang="ru-RU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Написано в 1989 </a:t>
            </a:r>
            <a:r>
              <a:rPr lang="ru-RU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году, в </a:t>
            </a:r>
            <a:r>
              <a:rPr lang="ru-RU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1990 году Бероев Алаудин Томаевич умер.</a:t>
            </a:r>
          </a:p>
          <a:p>
            <a:r>
              <a:rPr lang="ru-RU" sz="2000" b="1" i="1" dirty="0">
                <a:latin typeface="Monotype Corsiva" pitchFamily="66" charset="0"/>
              </a:rPr>
              <a:t> </a:t>
            </a:r>
          </a:p>
        </p:txBody>
      </p:sp>
      <p:pic>
        <p:nvPicPr>
          <p:cNvPr id="6" name="Picture 2" descr="http://img-fotki.yandex.ru/get/6442/102699435.87c/0_a1b45_d5dec2a3_L.pn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23471">
            <a:off x="300487" y="4348584"/>
            <a:ext cx="2114650" cy="1937868"/>
          </a:xfrm>
          <a:prstGeom prst="rect">
            <a:avLst/>
          </a:prstGeom>
          <a:noFill/>
        </p:spPr>
      </p:pic>
      <p:pic>
        <p:nvPicPr>
          <p:cNvPr id="8" name="Picture 2" descr="C:\Users\Джахар\Desktop\1304675595_zhwa6jvfrbkyxdh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250060">
            <a:off x="6782813" y="4876614"/>
            <a:ext cx="4722374" cy="2952328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22438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glitter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116632"/>
            <a:ext cx="5077890" cy="2448272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sz="4000" b="1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Monotype Corsiva" pitchFamily="66" charset="0"/>
                <a:cs typeface="Times New Roman" panose="02020603050405020304" pitchFamily="18" charset="0"/>
              </a:rPr>
              <a:t>Чеченцы в Великой Отечественной </a:t>
            </a:r>
            <a:r>
              <a:rPr lang="ru-RU" sz="4000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Monotype Corsiva" pitchFamily="66" charset="0"/>
                <a:cs typeface="Times New Roman" panose="02020603050405020304" pitchFamily="18" charset="0"/>
              </a:rPr>
              <a:t>Войне..</a:t>
            </a:r>
            <a:endParaRPr lang="ru-RU" sz="4000" b="1" dirty="0">
              <a:ln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5661248"/>
            <a:ext cx="8464477" cy="2016224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sz="3600" b="1" i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Monotype Corsiva" pitchFamily="66" charset="0"/>
              </a:rPr>
              <a:t>Мы вас любим, мы вас  помним!!!</a:t>
            </a:r>
            <a:endParaRPr lang="ru-RU" sz="3600" b="1" i="1" dirty="0">
              <a:ln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07704" y="2132856"/>
            <a:ext cx="5682129" cy="3816429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marL="0" lvl="1" algn="ctr"/>
            <a:r>
              <a:rPr lang="ru-RU" altLang="ru-RU" sz="4000" b="1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«НАШИ ОДНОСЕЛЬЧАНЕ -  </a:t>
            </a:r>
            <a:r>
              <a:rPr lang="ru-RU" altLang="ru-RU" sz="4000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  ВЕТЕРАНЫ  ВОВ»</a:t>
            </a:r>
          </a:p>
          <a:p>
            <a:pPr marL="0" lvl="1" algn="ctr"/>
            <a:endParaRPr lang="ru-RU" b="1" i="1" dirty="0" smtClean="0">
              <a:solidFill>
                <a:srgbClr val="FFC000"/>
              </a:solidFill>
              <a:latin typeface="Monotype Corsiva" pitchFamily="66" charset="0"/>
            </a:endParaRPr>
          </a:p>
          <a:p>
            <a:pPr marL="0" lvl="1" algn="ctr"/>
            <a:r>
              <a:rPr lang="ru-RU" b="1" i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rgbClr val="FFC000"/>
                </a:solidFill>
                <a:latin typeface="Monotype Corsiva" pitchFamily="66" charset="0"/>
              </a:rPr>
              <a:t> </a:t>
            </a:r>
            <a:r>
              <a:rPr lang="ru-RU" sz="3200" b="1" i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Никто не забыт. </a:t>
            </a:r>
          </a:p>
          <a:p>
            <a:pPr marL="0" lvl="1" algn="ctr"/>
            <a:r>
              <a:rPr lang="ru-RU" sz="3200" b="1" i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Ничто не забыто</a:t>
            </a:r>
            <a:endParaRPr lang="ru-RU" i="1" dirty="0" smtClean="0"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latin typeface="Monotype Corsiva" pitchFamily="66" charset="0"/>
            </a:endParaRPr>
          </a:p>
          <a:p>
            <a:endParaRPr lang="ru-RU" sz="4000" b="1" dirty="0">
              <a:ln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22462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glitter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7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75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750" fill="hold">
                                          <p:stCondLst>
                                            <p:cond delay="2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75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904668" y="-197724"/>
            <a:ext cx="6239332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 smtClean="0"/>
          </a:p>
          <a:p>
            <a:r>
              <a:rPr lang="ru-RU" sz="2800" b="1" dirty="0" smtClean="0">
                <a:latin typeface="Monotype Corsiva" pitchFamily="66" charset="0"/>
              </a:rPr>
              <a:t>  </a:t>
            </a:r>
            <a:r>
              <a:rPr lang="ru-RU" sz="2400" b="1" dirty="0" err="1" smtClean="0">
                <a:latin typeface="Monotype Corsiva" pitchFamily="66" charset="0"/>
              </a:rPr>
              <a:t>Чагаев</a:t>
            </a:r>
            <a:r>
              <a:rPr lang="ru-RU" sz="2400" b="1" dirty="0" smtClean="0">
                <a:latin typeface="Monotype Corsiva" pitchFamily="66" charset="0"/>
              </a:rPr>
              <a:t> Рамзан Эдисултановия1920-1978г. </a:t>
            </a:r>
          </a:p>
          <a:p>
            <a:r>
              <a:rPr lang="ru-RU" sz="2400" b="1" dirty="0" smtClean="0">
                <a:latin typeface="Monotype Corsiva" pitchFamily="66" charset="0"/>
              </a:rPr>
              <a:t>В 1938 г не исполнилось и 18 лет когда он  ушёл на </a:t>
            </a:r>
            <a:r>
              <a:rPr lang="ru-RU" sz="2400" b="1" dirty="0" err="1" smtClean="0">
                <a:latin typeface="Monotype Corsiva" pitchFamily="66" charset="0"/>
              </a:rPr>
              <a:t>фронт.Прошёл</a:t>
            </a:r>
            <a:r>
              <a:rPr lang="ru-RU" sz="2400" b="1" dirty="0" smtClean="0">
                <a:latin typeface="Monotype Corsiva" pitchFamily="66" charset="0"/>
              </a:rPr>
              <a:t>  русско-финляндскую,</a:t>
            </a:r>
          </a:p>
          <a:p>
            <a:r>
              <a:rPr lang="ru-RU" sz="2400" b="1" dirty="0" smtClean="0">
                <a:latin typeface="Monotype Corsiva" pitchFamily="66" charset="0"/>
              </a:rPr>
              <a:t>Великую Отечественную и японскую войны </a:t>
            </a:r>
          </a:p>
          <a:p>
            <a:r>
              <a:rPr lang="ru-RU" sz="2400" b="1" dirty="0" smtClean="0">
                <a:latin typeface="Monotype Corsiva" pitchFamily="66" charset="0"/>
              </a:rPr>
              <a:t>Встретил победу в Берлине.</a:t>
            </a:r>
          </a:p>
          <a:p>
            <a:r>
              <a:rPr lang="ru-RU" sz="2400" b="1" dirty="0" smtClean="0">
                <a:latin typeface="Monotype Corsiva" pitchFamily="66" charset="0"/>
              </a:rPr>
              <a:t>Всю Отечественную  войну прошёл пехотинцем и только в 1946 г летом демобилизовался.</a:t>
            </a:r>
          </a:p>
          <a:p>
            <a:r>
              <a:rPr lang="ru-RU" sz="2400" b="1" dirty="0" smtClean="0">
                <a:latin typeface="Monotype Corsiva" pitchFamily="66" charset="0"/>
              </a:rPr>
              <a:t>Был награждён множеством наград, но в Казахстане  НКВД лишило его их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8419" y="276472"/>
            <a:ext cx="2516980" cy="3509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94171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glitter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G:\DCIM\Camera\2015-02-05 14.08.0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37877" y="215574"/>
            <a:ext cx="2304256" cy="28803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  <a:softEdge rad="1270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776273" y="3113819"/>
            <a:ext cx="29889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Monotype Corsiva" pitchFamily="66" charset="0"/>
              </a:rPr>
              <a:t>Мадаев </a:t>
            </a:r>
            <a:r>
              <a:rPr lang="ru-RU" dirty="0" smtClean="0">
                <a:latin typeface="Monotype Corsiva" pitchFamily="66" charset="0"/>
              </a:rPr>
              <a:t>Как (командир </a:t>
            </a:r>
            <a:r>
              <a:rPr lang="ru-RU" dirty="0">
                <a:latin typeface="Monotype Corsiva" pitchFamily="66" charset="0"/>
              </a:rPr>
              <a:t>развед группы)</a:t>
            </a: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11" name="Рисунок 10" descr="G:\DCIM\Camera\2015-02-05 14.08.1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60648"/>
            <a:ext cx="2232248" cy="30484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  <a:softEdge rad="127000"/>
          </a:effectLst>
        </p:spPr>
      </p:pic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5940151" y="3423483"/>
            <a:ext cx="187220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Шовхалов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Салам      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14" name="Рисунок 13" descr="G:\DCIM\Camera\2015-02-05 14.08.19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457200"/>
            <a:ext cx="2141225" cy="25435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  <a:softEdge rad="127000"/>
          </a:effectLst>
        </p:spPr>
      </p:pic>
      <p:sp>
        <p:nvSpPr>
          <p:cNvPr id="15" name="Rectangle 9"/>
          <p:cNvSpPr>
            <a:spLocks noChangeArrowheads="1"/>
          </p:cNvSpPr>
          <p:nvPr/>
        </p:nvSpPr>
        <p:spPr bwMode="auto">
          <a:xfrm>
            <a:off x="0" y="3140968"/>
            <a:ext cx="27718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Ахматова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Захир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- 1926г. (ветеран труда ВОВ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16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17" name="Рисунок 16" descr="G:\DCIM\Camera\2015-02-05 14.08.25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717032"/>
            <a:ext cx="2102308" cy="26372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  <a:softEdge rad="127000"/>
          </a:effectLst>
        </p:spPr>
      </p:pic>
      <p:sp>
        <p:nvSpPr>
          <p:cNvPr id="18" name="Rectangle 12"/>
          <p:cNvSpPr>
            <a:spLocks noChangeArrowheads="1"/>
          </p:cNvSpPr>
          <p:nvPr/>
        </p:nvSpPr>
        <p:spPr bwMode="auto">
          <a:xfrm rot="10800000" flipV="1">
            <a:off x="1840169" y="6368862"/>
            <a:ext cx="187220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Хаджиев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Абубакар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19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" name="Рисунок 19" descr="G:\DCIM\Camera\2015-02-05 14.08.31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645024"/>
            <a:ext cx="2081135" cy="25141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  <a:softEdge rad="127000"/>
          </a:effectLst>
        </p:spPr>
      </p:pic>
      <p:sp>
        <p:nvSpPr>
          <p:cNvPr id="21" name="Rectangle 15"/>
          <p:cNvSpPr>
            <a:spLocks noChangeArrowheads="1"/>
          </p:cNvSpPr>
          <p:nvPr/>
        </p:nvSpPr>
        <p:spPr bwMode="auto">
          <a:xfrm rot="10800000" flipV="1">
            <a:off x="4395376" y="6350072"/>
            <a:ext cx="192413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Бурханов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Баудди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23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9114768">
            <a:off x="6816191" y="4497511"/>
            <a:ext cx="2716152" cy="164053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8710866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glitter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4" name="Рисунок 13" descr="G:\DCIM\Camera\2015-02-05 14.08.4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527" y="49062"/>
            <a:ext cx="2461260" cy="32823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  <a:softEdge rad="127000"/>
          </a:effectLst>
        </p:spPr>
      </p:pic>
      <p:sp>
        <p:nvSpPr>
          <p:cNvPr id="15" name="Rectangle 14"/>
          <p:cNvSpPr>
            <a:spLocks noChangeArrowheads="1"/>
          </p:cNvSpPr>
          <p:nvPr/>
        </p:nvSpPr>
        <p:spPr bwMode="auto">
          <a:xfrm rot="10800000" flipV="1">
            <a:off x="518078" y="3312478"/>
            <a:ext cx="155415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Сапаров Хасан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7" name="Рисунок 16" descr="G:\DCIM\Camera\2015-02-05 14.08.5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0439" y="214854"/>
            <a:ext cx="2285365" cy="304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  <a:softEdge rad="127000"/>
          </a:effectLst>
        </p:spPr>
      </p:pic>
      <p:sp>
        <p:nvSpPr>
          <p:cNvPr id="18" name="Rectangle 17"/>
          <p:cNvSpPr>
            <a:spLocks noChangeArrowheads="1"/>
          </p:cNvSpPr>
          <p:nvPr/>
        </p:nvSpPr>
        <p:spPr bwMode="auto">
          <a:xfrm rot="10800000" flipV="1">
            <a:off x="3316577" y="3271402"/>
            <a:ext cx="159156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Усманов Усам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19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" name="Рисунок 19" descr="G:\DCIM\Camera\2015-02-05 14.09.00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88640"/>
            <a:ext cx="2319655" cy="30937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  <a:softEdge rad="127000"/>
          </a:effectLst>
        </p:spPr>
      </p:pic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6660232" y="3316129"/>
            <a:ext cx="269979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Яхьяев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Юсуп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22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3" name="Рисунок 22" descr="G:\DCIM\Camera\2015-02-05 14.09.13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23289" y="3624101"/>
            <a:ext cx="2342515" cy="3124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  <a:softEdge rad="127000"/>
          </a:effectLst>
        </p:spPr>
      </p:pic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5436096" y="6087779"/>
            <a:ext cx="233205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Мингабиев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Эдалха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3229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glitter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файлы\фото клас памятник\IMG-20190212-WA00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01008"/>
            <a:ext cx="3456384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027" name="Picture 3" descr="D:\Мои файлы\фото клас памятник\IMG-20190212-WA00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476672"/>
            <a:ext cx="4067944" cy="30509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28" name="Picture 4" descr="D:\Мои файлы\фото клас памятник\20190212_07311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75656" y="620688"/>
            <a:ext cx="2447119" cy="23042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30" name="Picture 6" descr="D:\Мои файлы\фото клас памятник\20190212_07315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4048" y="3501008"/>
            <a:ext cx="3707904" cy="2780928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34387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750" advClick="0">
        <p14:vortex dir="d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Джахар\Desktop\благодарим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-312239"/>
            <a:ext cx="6193443" cy="7170239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Джахар\Desktop\благодарю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34010">
            <a:off x="-6092" y="2363135"/>
            <a:ext cx="7565964" cy="4091098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3248619">
            <a:off x="-114131" y="4898362"/>
            <a:ext cx="2979560" cy="18644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34387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750" advClick="0">
        <p14:vortex dir="d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408167">
            <a:off x="6710209" y="4889131"/>
            <a:ext cx="2533905" cy="1585543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848100" y="692696"/>
            <a:ext cx="5331909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4400" b="1" i="1" dirty="0" smtClean="0">
                <a:ln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Monotype Corsiva" pitchFamily="66" charset="0"/>
              </a:rPr>
              <a:t>  Актуальность работы</a:t>
            </a:r>
            <a:endParaRPr lang="ru-RU" sz="4400" b="1" i="1" dirty="0">
              <a:ln>
                <a:prstDash val="solid"/>
              </a:ln>
              <a:solidFill>
                <a:srgbClr val="FF00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1844824"/>
            <a:ext cx="792088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ln>
                  <a:prstDash val="solid"/>
                </a:ln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Monotype Corsiva" pitchFamily="66" charset="0"/>
              </a:rPr>
              <a:t>Молодое поколение должно сохранить память о той великой трагедии. И мы обязательно эту память сохраним. Хотя бы для того, чтобы не допустить подобного в будущем, не говоря уже об уважении к нашим отцам, дедам, прадедам.</a:t>
            </a:r>
            <a:endParaRPr lang="ru-RU" sz="3600" b="1" i="1" dirty="0"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3483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glitter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691489">
            <a:off x="6953987" y="4899770"/>
            <a:ext cx="2468980" cy="154491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331640" y="271914"/>
            <a:ext cx="7056784" cy="6814173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altLang="ru-RU" sz="2800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rgbClr val="FF0000"/>
                </a:solidFill>
                <a:latin typeface="Monotype Corsiva" pitchFamily="66" charset="0"/>
              </a:rPr>
              <a:t>Цели: </a:t>
            </a:r>
          </a:p>
          <a:p>
            <a:pPr algn="ctr"/>
            <a:r>
              <a:rPr lang="ru-RU" sz="2400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создание условий для обогащения детей знаниями о ВОВ</a:t>
            </a:r>
            <a:r>
              <a:rPr lang="ru-RU" altLang="ru-RU" sz="2400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, о прошлом </a:t>
            </a:r>
          </a:p>
          <a:p>
            <a:pPr algn="ctr"/>
            <a:r>
              <a:rPr lang="ru-RU" altLang="ru-RU" sz="2400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своего народа, Родины; </a:t>
            </a:r>
            <a:r>
              <a:rPr lang="ru-RU" altLang="ru-RU" sz="4400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/>
            </a:r>
            <a:br>
              <a:rPr lang="ru-RU" altLang="ru-RU" sz="4400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altLang="ru-RU" sz="2400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применять полученные знания при</a:t>
            </a:r>
            <a:r>
              <a:rPr lang="ru-RU" altLang="ru-RU" sz="2000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altLang="ru-RU" sz="2400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анализе исторических фактов. </a:t>
            </a:r>
          </a:p>
          <a:p>
            <a:pPr algn="ctr"/>
            <a:r>
              <a:rPr lang="ru-RU" altLang="ru-RU" sz="2400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Воспитание патриотизма и чувства гордости за свою страну, за родной край. </a:t>
            </a:r>
          </a:p>
          <a:p>
            <a:pPr marL="342900" lvl="0" indent="-342900" algn="ctr">
              <a:spcBef>
                <a:spcPct val="20000"/>
              </a:spcBef>
              <a:defRPr/>
            </a:pPr>
            <a:r>
              <a:rPr lang="ru-RU" altLang="ru-RU" sz="2800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rgbClr val="FF0000"/>
                </a:solidFill>
                <a:latin typeface="Monotype Corsiva" pitchFamily="66" charset="0"/>
              </a:rPr>
              <a:t>Задачи: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ru-RU" altLang="ru-RU" sz="2800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Провести исследовательскую работу по выявлению и дальнейшему сохранению, в памяти школы и села информации о ветеранах  Великой Отечественной войны.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ru-RU" altLang="ru-RU" sz="2800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	 Расширить знания учащихся по данной теме. </a:t>
            </a:r>
            <a:endParaRPr lang="ru-RU" altLang="ru-RU" sz="3200" b="1" dirty="0" smtClean="0"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latin typeface="Monotype Corsiva" pitchFamily="66" charset="0"/>
            </a:endParaRPr>
          </a:p>
          <a:p>
            <a:pPr algn="ctr"/>
            <a:endParaRPr lang="ru-RU" altLang="ru-RU" sz="2800" b="1" i="1" dirty="0" smtClean="0">
              <a:ln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Monotype Corsiva" pitchFamily="66" charset="0"/>
            </a:endParaRPr>
          </a:p>
          <a:p>
            <a:pPr algn="ctr"/>
            <a:endParaRPr lang="ru-RU" sz="2800" b="1" i="1" dirty="0">
              <a:ln>
                <a:solidFill>
                  <a:srgbClr val="FFC000"/>
                </a:solidFill>
                <a:prstDash val="solid"/>
              </a:ln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4196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glitter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ru-RU" altLang="ru-RU" sz="5400" b="1" dirty="0" smtClean="0"/>
              <a:t/>
            </a:r>
            <a:br>
              <a:rPr lang="ru-RU" altLang="ru-RU" sz="5400" b="1" dirty="0" smtClean="0"/>
            </a:br>
            <a:r>
              <a:rPr lang="ru-RU" altLang="ru-RU" sz="5400" b="1" dirty="0" smtClean="0"/>
              <a:t/>
            </a:r>
            <a:br>
              <a:rPr lang="ru-RU" altLang="ru-RU" sz="5400" b="1" dirty="0" smtClean="0"/>
            </a:br>
            <a:r>
              <a:rPr lang="ru-RU" altLang="ru-RU" sz="5400" b="1" dirty="0" smtClean="0"/>
              <a:t/>
            </a:r>
            <a:br>
              <a:rPr lang="ru-RU" altLang="ru-RU" sz="5400" b="1" dirty="0" smtClean="0"/>
            </a:br>
            <a:r>
              <a:rPr lang="ru-RU" altLang="ru-RU" sz="5400" b="1" dirty="0" smtClean="0"/>
              <a:t/>
            </a:r>
            <a:br>
              <a:rPr lang="ru-RU" altLang="ru-RU" sz="5400" b="1" dirty="0" smtClean="0"/>
            </a:br>
            <a:r>
              <a:rPr lang="ru-RU" altLang="ru-RU" sz="5400" b="1" dirty="0" smtClean="0"/>
              <a:t/>
            </a:r>
            <a:br>
              <a:rPr lang="ru-RU" altLang="ru-RU" sz="5400" b="1" dirty="0" smtClean="0"/>
            </a:br>
            <a:endParaRPr lang="ru-RU" dirty="0"/>
          </a:p>
        </p:txBody>
      </p:sp>
      <p:pic>
        <p:nvPicPr>
          <p:cNvPr id="14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543629">
            <a:off x="6630027" y="4397164"/>
            <a:ext cx="2885007" cy="1805239"/>
          </a:xfrm>
          <a:prstGeom prst="rect">
            <a:avLst/>
          </a:prstGeom>
          <a:noFill/>
        </p:spPr>
      </p:pic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1676400" y="457200"/>
            <a:ext cx="7010400" cy="1295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400" b="1" i="0" u="none" strike="noStrike" kern="1200" cap="none" spc="0" normalizeH="0" baseline="0" noProof="0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 Тип проекта:</a:t>
            </a: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>
          <a:xfrm>
            <a:off x="0" y="1557338"/>
            <a:ext cx="9144000" cy="53006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ru-RU" altLang="ru-RU" sz="2900" b="1" i="1" u="none" strike="noStrike" kern="1200" cap="none" spc="0" normalizeH="0" baseline="0" noProof="0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Monotype Corsiva" pitchFamily="66" charset="0"/>
              </a:rPr>
              <a:t> </a:t>
            </a:r>
            <a:r>
              <a:rPr kumimoji="0" lang="ru-RU" altLang="ru-RU" sz="3200" b="1" i="1" u="none" strike="noStrike" kern="1200" cap="none" spc="0" normalizeH="0" baseline="0" noProof="0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Monotype Corsiva" pitchFamily="66" charset="0"/>
              </a:rPr>
              <a:t>Образовательный</a:t>
            </a:r>
            <a:endParaRPr kumimoji="0" lang="ru-RU" altLang="ru-RU" sz="2900" b="1" i="1" u="none" strike="noStrike" kern="1200" cap="none" spc="0" normalizeH="0" baseline="0" noProof="0" dirty="0" smtClean="0"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Monotype Corsiva" pitchFamily="66" charset="0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lang="ru-RU" altLang="ru-RU" sz="3200" b="1" i="1" noProof="0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И</a:t>
            </a:r>
            <a:r>
              <a:rPr kumimoji="0" lang="ru-RU" altLang="ru-RU" sz="3200" b="1" i="1" u="none" strike="noStrike" kern="1200" cap="none" spc="0" normalizeH="0" baseline="0" noProof="0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Monotype Corsiva" pitchFamily="66" charset="0"/>
              </a:rPr>
              <a:t>нформационно-творческий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lang="ru-RU" altLang="ru-RU" sz="3200" b="1" i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И</a:t>
            </a:r>
            <a:r>
              <a:rPr kumimoji="0" lang="ru-RU" altLang="ru-RU" sz="3200" b="1" i="1" u="none" strike="noStrike" kern="1200" cap="none" spc="0" normalizeH="0" baseline="0" noProof="0" dirty="0" err="1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Monotype Corsiva" pitchFamily="66" charset="0"/>
              </a:rPr>
              <a:t>сследовательский</a:t>
            </a:r>
            <a:endParaRPr kumimoji="0" lang="ru-RU" altLang="ru-RU" sz="3200" b="1" i="1" u="none" strike="noStrike" kern="1200" cap="none" spc="0" normalizeH="0" baseline="0" noProof="0" dirty="0" smtClean="0"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Monotype Corsiva" pitchFamily="66" charset="0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lang="ru-RU" altLang="ru-RU" sz="3200" b="1" i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Д</a:t>
            </a:r>
            <a:r>
              <a:rPr kumimoji="0" lang="ru-RU" altLang="ru-RU" sz="3200" b="1" i="1" u="none" strike="noStrike" kern="1200" cap="none" spc="0" normalizeH="0" baseline="0" noProof="0" dirty="0" err="1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Monotype Corsiva" pitchFamily="66" charset="0"/>
              </a:rPr>
              <a:t>олгосрочный</a:t>
            </a:r>
            <a:endParaRPr kumimoji="0" lang="ru-RU" altLang="ru-RU" sz="3200" b="1" i="1" u="none" strike="noStrike" kern="1200" cap="none" spc="0" normalizeH="0" baseline="0" noProof="0" dirty="0" smtClean="0"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86725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glitter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3240360"/>
          </a:xfrm>
        </p:spPr>
        <p:txBody>
          <a:bodyPr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ru-RU" altLang="ru-RU" sz="5400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/>
            </a:r>
            <a:br>
              <a:rPr lang="ru-RU" altLang="ru-RU" sz="5400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</a:br>
            <a:r>
              <a:rPr lang="ru-RU" altLang="ru-RU" sz="5400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/>
            </a:r>
            <a:br>
              <a:rPr lang="ru-RU" altLang="ru-RU" sz="5400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</a:br>
            <a:r>
              <a:rPr lang="ru-RU" altLang="ru-RU" sz="5400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/>
            </a:r>
            <a:br>
              <a:rPr lang="ru-RU" altLang="ru-RU" sz="5400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</a:br>
            <a:r>
              <a:rPr lang="ru-RU" altLang="ru-RU" sz="5400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/>
            </a:r>
            <a:br>
              <a:rPr lang="ru-RU" altLang="ru-RU" sz="5400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</a:br>
            <a:r>
              <a:rPr lang="ru-RU" altLang="ru-RU" sz="5400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rgbClr val="FF0000"/>
                </a:solidFill>
                <a:latin typeface="Monotype Corsiva" pitchFamily="66" charset="0"/>
              </a:rPr>
              <a:t>План реализации проекта: </a:t>
            </a:r>
            <a:r>
              <a:rPr lang="ru-RU" altLang="ru-RU" sz="5400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    </a:t>
            </a:r>
            <a:br>
              <a:rPr lang="ru-RU" altLang="ru-RU" sz="5400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</a:br>
            <a:r>
              <a:rPr lang="ru-RU" altLang="ru-RU" sz="5400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/>
            </a:r>
            <a:br>
              <a:rPr lang="ru-RU" altLang="ru-RU" sz="5400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</a:br>
            <a:r>
              <a:rPr lang="ru-RU" altLang="ru-RU" sz="3600" b="1" i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1.Формирование  команды.                       2.Распредение обязанностей, </a:t>
            </a:r>
            <a:br>
              <a:rPr lang="ru-RU" altLang="ru-RU" sz="3600" b="1" i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</a:br>
            <a:r>
              <a:rPr lang="ru-RU" altLang="ru-RU" sz="3600" b="1" i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 проведение   поисковой работы по селу выявляя информацию об </a:t>
            </a:r>
            <a:r>
              <a:rPr lang="ru-RU" altLang="ru-RU" sz="2700" b="1" i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 </a:t>
            </a:r>
            <a:r>
              <a:rPr lang="ru-RU" altLang="ru-RU" sz="3600" b="1" i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участниках ВОВ</a:t>
            </a:r>
            <a:r>
              <a:rPr lang="ru-RU" altLang="ru-RU" sz="2700" b="1" i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/>
            </a:r>
            <a:br>
              <a:rPr lang="ru-RU" altLang="ru-RU" sz="2700" b="1" i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</a:br>
            <a:endParaRPr lang="ru-RU" dirty="0"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14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882207">
            <a:off x="6818289" y="4714673"/>
            <a:ext cx="2591523" cy="162159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386725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glitter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ru-RU" altLang="ru-RU" sz="5400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/>
            </a:r>
            <a:br>
              <a:rPr lang="ru-RU" altLang="ru-RU" sz="5400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</a:br>
            <a:r>
              <a:rPr lang="ru-RU" altLang="ru-RU" sz="5400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/>
            </a:r>
            <a:br>
              <a:rPr lang="ru-RU" altLang="ru-RU" sz="5400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</a:br>
            <a:r>
              <a:rPr lang="ru-RU" altLang="ru-RU" sz="4900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rgbClr val="FF0000"/>
                </a:solidFill>
                <a:latin typeface="Monotype Corsiva" pitchFamily="66" charset="0"/>
              </a:rPr>
              <a:t>Ожидаемый результат:</a:t>
            </a:r>
            <a:r>
              <a:rPr lang="ru-RU" altLang="ru-RU" sz="5400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ru-RU" altLang="ru-RU" sz="5400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altLang="ru-RU" sz="5400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/>
            </a:r>
            <a:br>
              <a:rPr lang="ru-RU" altLang="ru-RU" sz="5400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</a:br>
            <a:endParaRPr lang="ru-RU" dirty="0"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14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946815">
            <a:off x="6692637" y="4539124"/>
            <a:ext cx="2822624" cy="1766204"/>
          </a:xfrm>
          <a:prstGeom prst="rect">
            <a:avLst/>
          </a:prstGeom>
          <a:noFill/>
        </p:spPr>
      </p:pic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1676400" y="457200"/>
            <a:ext cx="7010400" cy="1295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>
          <a:xfrm>
            <a:off x="0" y="1557338"/>
            <a:ext cx="9144000" cy="53006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0" lang="ru-RU" alt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11560" y="1484785"/>
            <a:ext cx="763284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dirty="0" smtClean="0"/>
              <a:t> </a:t>
            </a:r>
            <a:r>
              <a:rPr lang="ru-RU" sz="2400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1.</a:t>
            </a:r>
            <a:r>
              <a:rPr lang="ru-RU" sz="2400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Сформирование уважительного отношения к участникам войны, труженикам тыла; бережное отношение к семейным фотографиям и реликвиям (медали, грамоты и др.).</a:t>
            </a:r>
            <a:r>
              <a:rPr lang="ru-RU" altLang="ru-RU" sz="2400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 </a:t>
            </a:r>
          </a:p>
          <a:p>
            <a:pPr lvl="0"/>
            <a:r>
              <a:rPr lang="ru-RU" altLang="ru-RU" sz="2400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2.Способствование развитию информационно-познавательной культуры учащихся. </a:t>
            </a:r>
            <a:endParaRPr lang="ru-RU" sz="2400" b="1" dirty="0" smtClean="0"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Monotype Corsiva" pitchFamily="66" charset="0"/>
            </a:endParaRPr>
          </a:p>
          <a:p>
            <a:r>
              <a:rPr lang="ru-RU" altLang="ru-RU" sz="2400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3.Создание фонда учебных работ, которые можно использовать в учебном процессе, создание презентации, баннера для класса, проведение мероприятий по накопленному материалу, установка памятника в селе. </a:t>
            </a:r>
          </a:p>
          <a:p>
            <a:r>
              <a:rPr lang="ru-RU" altLang="ru-RU" sz="2400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4.Дети должны оценить значимость проделанной ими работы как для села, так и для народа. </a:t>
            </a:r>
          </a:p>
        </p:txBody>
      </p:sp>
    </p:spTree>
    <p:extLst>
      <p:ext uri="{BB962C8B-B14F-4D97-AF65-F5344CB8AC3E}">
        <p14:creationId xmlns:p14="http://schemas.microsoft.com/office/powerpoint/2010/main" xmlns="" val="19386725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glitter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g-fotki.yandex.ru/get/6442/102699435.87c/0_a1b45_d5dec2a3_L.p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875511">
            <a:off x="350171" y="5348914"/>
            <a:ext cx="2114650" cy="1941249"/>
          </a:xfrm>
          <a:prstGeom prst="rect">
            <a:avLst/>
          </a:prstGeom>
          <a:noFill/>
        </p:spPr>
      </p:pic>
      <p:pic>
        <p:nvPicPr>
          <p:cNvPr id="5" name="Picture 2" descr="http://forumsmile.ru/u/2/f/d/2fd432955c982f0b9b333d8123e9b07f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/>
          </a:blip>
          <a:srcRect/>
          <a:stretch>
            <a:fillRect/>
          </a:stretch>
        </p:blipFill>
        <p:spPr bwMode="auto">
          <a:xfrm>
            <a:off x="755576" y="5805264"/>
            <a:ext cx="2780463" cy="1284660"/>
          </a:xfrm>
          <a:prstGeom prst="rect">
            <a:avLst/>
          </a:prstGeom>
          <a:noFill/>
        </p:spPr>
      </p:pic>
      <p:pic>
        <p:nvPicPr>
          <p:cNvPr id="6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4467354">
            <a:off x="5924987" y="341457"/>
            <a:ext cx="3683718" cy="2305017"/>
          </a:xfrm>
          <a:prstGeom prst="rect">
            <a:avLst/>
          </a:prstGeom>
          <a:noFill/>
        </p:spPr>
      </p:pic>
      <p:pic>
        <p:nvPicPr>
          <p:cNvPr id="41986" name="Picture 2" descr="https://w-dog.ru/wallpapers/15/4/33164738256189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80528" y="0"/>
            <a:ext cx="9540552" cy="7650088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395536" y="1124744"/>
            <a:ext cx="7776864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1500" b="1" i="1" dirty="0" smtClean="0">
                <a:solidFill>
                  <a:srgbClr val="FF0000"/>
                </a:solidFill>
                <a:effectLst>
                  <a:reflection blurRad="6350" stA="50000" endA="300" endPos="50000" dist="60007" dir="5400000" sy="-100000" algn="bl" rotWithShape="0"/>
                </a:effectLst>
              </a:rPr>
              <a:t>«Память»</a:t>
            </a:r>
            <a:endParaRPr lang="ru-RU" sz="11500" dirty="0"/>
          </a:p>
        </p:txBody>
      </p:sp>
    </p:spTree>
    <p:extLst>
      <p:ext uri="{BB962C8B-B14F-4D97-AF65-F5344CB8AC3E}">
        <p14:creationId xmlns:p14="http://schemas.microsoft.com/office/powerpoint/2010/main" xmlns="" val="4159322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glitter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1412776"/>
            <a:ext cx="65527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3600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 </a:t>
            </a:r>
            <a:r>
              <a:rPr lang="ru-RU" altLang="ru-RU" sz="4000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Учащиеся собирают материал.</a:t>
            </a:r>
            <a:endParaRPr lang="ru-RU" sz="3600" dirty="0"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3" name="Picture 3" descr="C:\Users\кабинет\Desktop\фото\2014-04-03 17.30.08.jpg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107504" y="2492896"/>
            <a:ext cx="4702175" cy="37163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7" name="Picture 4" descr="C:\Users\кабинет\Desktop\фото\2014-04-03 17.20.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2492896"/>
            <a:ext cx="3953888" cy="37444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8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127950">
            <a:off x="-388073" y="475043"/>
            <a:ext cx="2648389" cy="165717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386725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glitter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1110</TotalTime>
  <Words>738</Words>
  <Application>Microsoft Office PowerPoint</Application>
  <PresentationFormat>Экран (4:3)</PresentationFormat>
  <Paragraphs>81</Paragraphs>
  <Slides>24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Проектная работа на тему:                                       «Память»</vt:lpstr>
      <vt:lpstr>Чеченцы в Великой Отечественной Войне..</vt:lpstr>
      <vt:lpstr>Слайд 3</vt:lpstr>
      <vt:lpstr>Слайд 4</vt:lpstr>
      <vt:lpstr>     </vt:lpstr>
      <vt:lpstr>    План реализации проекта:       1.Формирование  команды.                       2.Распредение обязанностей,   проведение   поисковой работы по селу выявляя информацию об  участниках ВОВ </vt:lpstr>
      <vt:lpstr>  Ожидаемый результат:  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Салагаева</dc:creator>
  <cp:lastModifiedBy>User</cp:lastModifiedBy>
  <cp:revision>127</cp:revision>
  <cp:lastPrinted>2019-02-12T07:02:10Z</cp:lastPrinted>
  <dcterms:created xsi:type="dcterms:W3CDTF">2013-11-25T16:17:37Z</dcterms:created>
  <dcterms:modified xsi:type="dcterms:W3CDTF">2019-03-20T09:18:30Z</dcterms:modified>
</cp:coreProperties>
</file>